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4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3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0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0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2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2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0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21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0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6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9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6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9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7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5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6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898F52-2787-4BA2-BBBC-9395E9F86D50}" type="datetimeFigureOut">
              <a:rPr lang="en-US" smtClean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3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8348C3-6249-4952-AA86-C63DB35EA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6174AD-DBB0-43E6-98C2-738DB3A1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C8EF5AF-8DEE-4504-8B53-43A2FB51B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299" y="1380068"/>
            <a:ext cx="6054723" cy="26161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МЕЖДУ ОБРАЗОВАТЕЛНИТЕ ИНСТИТУЦИИ И ИНСТИТУЦИИТЕ ЗА СОЦИАЛНА РАБОТА – СЪСТОЯНИЕ, ПРОБЛЕМИ, ПЕРСПЕКТИВИ</a:t>
            </a:r>
            <a:br>
              <a:rPr lang="bg-BG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bg-BG" sz="2400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7724D-D4CD-43BB-B7CC-B1C7BB6B1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254" y="3996267"/>
            <a:ext cx="5166768" cy="13885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1800"/>
              <a:t>Ръководител на проекта: доц. д-р Б. Кривирадева</a:t>
            </a:r>
          </a:p>
          <a:p>
            <a:pPr>
              <a:lnSpc>
                <a:spcPct val="90000"/>
              </a:lnSpc>
            </a:pPr>
            <a:r>
              <a:rPr lang="bg-BG" sz="1800"/>
              <a:t>Екип: доц. д-р Й. Първанова, Майа Грозданова, Лиляна Табакова - студент, Боян Пешев - студент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C4A245-A401-4866-87F4-66412F7416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42" r="34668" b="9089"/>
          <a:stretch/>
        </p:blipFill>
        <p:spPr>
          <a:xfrm>
            <a:off x="20" y="10"/>
            <a:ext cx="5448280" cy="6857990"/>
          </a:xfrm>
          <a:custGeom>
            <a:avLst/>
            <a:gdLst/>
            <a:ahLst/>
            <a:cxnLst/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5813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4AA48A-ED4E-4AC2-B991-69FA28637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013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bg-BG" sz="3200">
                <a:solidFill>
                  <a:schemeClr val="tx2"/>
                </a:solidFill>
              </a:rPr>
              <a:t>Основни параметри на проектното предложение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780C243-6807-4457-9A76-E21152D11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974" y="673982"/>
            <a:ext cx="7659026" cy="6444270"/>
          </a:xfrm>
        </p:spPr>
        <p:txBody>
          <a:bodyPr anchor="ctr">
            <a:normAutofit lnSpcReduction="10000"/>
          </a:bodyPr>
          <a:lstStyle/>
          <a:p>
            <a:pPr marL="21590">
              <a:lnSpc>
                <a:spcPct val="90000"/>
              </a:lnSpc>
            </a:pPr>
            <a:r>
              <a:rPr lang="bg-B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Обект на изследването </a:t>
            </a: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 образователните организации и организации за социална работа.</a:t>
            </a:r>
          </a:p>
          <a:p>
            <a:pPr marL="21590">
              <a:lnSpc>
                <a:spcPct val="90000"/>
              </a:lnSpc>
            </a:pPr>
            <a:r>
              <a:rPr lang="bg-B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на изследването </a:t>
            </a: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нивото, обхвата, темите и качеството на взаимодействие между образователните организации и организациите за социална работа.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Целта на проекта е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 се проучи състоянието на взаимодействието между образователните институции и институциите за социална работа и да се очертаят възможни проблеми и перспективи в неговото развитие и подобряване. </a:t>
            </a:r>
            <a:endParaRPr lang="bg-BG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Основните задачи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проекта включват:</a:t>
            </a:r>
          </a:p>
          <a:p>
            <a:pPr>
              <a:lnSpc>
                <a:spcPct val="90000"/>
              </a:lnSpc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Проучване на нормативните рамки, регламентиращи взаимодействието между образователните организации и организациите за социална работа</a:t>
            </a:r>
          </a:p>
          <a:p>
            <a:pPr>
              <a:lnSpc>
                <a:spcPct val="90000"/>
              </a:lnSpc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Проучване на научната литература по проблема и очертаване на основните области, теми и средства за това взаимодействие;</a:t>
            </a:r>
          </a:p>
          <a:p>
            <a:pPr>
              <a:lnSpc>
                <a:spcPct val="90000"/>
              </a:lnSpc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Осъществяване на анкетно проучване сред педагогически специалисти в училища и детски градини и сред служители в организации за социална работа относно тяхното мнение за нивото, качеството, областите и темите на взаимодействие, очакванията и препоръки за подобряване;</a:t>
            </a:r>
          </a:p>
          <a:p>
            <a:pPr>
              <a:lnSpc>
                <a:spcPct val="90000"/>
              </a:lnSpc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bg-BG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146412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4AA48A-ED4E-4AC2-B991-69FA28637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213" y="1269557"/>
            <a:ext cx="3309843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bg-BG" sz="3200" dirty="0">
                <a:solidFill>
                  <a:schemeClr val="tx2"/>
                </a:solidFill>
              </a:rPr>
              <a:t>Изследователски методи и процедури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780C243-6807-4457-9A76-E21152D11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644" y="1269557"/>
            <a:ext cx="6959368" cy="5299323"/>
          </a:xfrm>
        </p:spPr>
        <p:txBody>
          <a:bodyPr anchor="ctr">
            <a:noAutofit/>
          </a:bodyPr>
          <a:lstStyle/>
          <a:p>
            <a:pPr marL="21590">
              <a:lnSpc>
                <a:spcPct val="90000"/>
              </a:lnSpc>
            </a:pPr>
            <a: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Анкетно проучване сред педагогически специалисти в предучилищното и училищното образование</a:t>
            </a:r>
          </a:p>
          <a:p>
            <a:pPr marL="21590">
              <a:lnSpc>
                <a:spcPct val="90000"/>
              </a:lnSpc>
            </a:pPr>
            <a:r>
              <a:rPr lang="bg-BG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Анкетно проучване сред служители в организации за социална работа</a:t>
            </a:r>
          </a:p>
          <a:p>
            <a:pPr marL="21590">
              <a:lnSpc>
                <a:spcPct val="90000"/>
              </a:lnSpc>
            </a:pPr>
            <a: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Проучването се реализира онлайн чрез Гугъл Формуляр и чрез попълване на анкетни карти на хартия (при служителите в организациите за социална работа)</a:t>
            </a:r>
          </a:p>
          <a:p>
            <a:pPr marL="21590">
              <a:lnSpc>
                <a:spcPct val="90000"/>
              </a:lnSpc>
            </a:pPr>
            <a: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Анкетните карти включват затворени и отворени въпроси, насочени към набиране на информация в няколко основни области: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Предизвикателства пред учителите в работата с деца в риск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 и трудности пред взаимодействието между социалните работници и педагогическите специал</a:t>
            </a:r>
            <a:r>
              <a:rPr lang="bg-BG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Необходими промени с цел оптимизиране на взаимодействието между образователната система и системата за социална работа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bg-BG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Ситуацията на извънредно положение и затрудненията, които тя предизвика в работата на образователните организации и организациите за социална работа затрудни провеждането на емпиричното проучване в двете групи.</a:t>
            </a:r>
          </a:p>
          <a:p>
            <a:pPr marL="0" indent="0">
              <a:lnSpc>
                <a:spcPct val="90000"/>
              </a:lnSpc>
              <a:buNone/>
            </a:pPr>
            <a:endParaRPr lang="bg-BG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bg-BG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48458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4AA48A-ED4E-4AC2-B991-69FA28637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751" y="1072609"/>
            <a:ext cx="2998411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bg-BG" sz="4400" dirty="0">
                <a:solidFill>
                  <a:schemeClr val="tx2"/>
                </a:solidFill>
              </a:rPr>
              <a:t>Резултати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780C243-6807-4457-9A76-E21152D11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38" y="534572"/>
            <a:ext cx="7343336" cy="6217920"/>
          </a:xfrm>
        </p:spPr>
        <p:txBody>
          <a:bodyPr anchor="ctr">
            <a:normAutofit/>
          </a:bodyPr>
          <a:lstStyle/>
          <a:p>
            <a:pPr marL="21590">
              <a:lnSpc>
                <a:spcPct val="90000"/>
              </a:lnSpc>
            </a:pPr>
            <a:r>
              <a:rPr lang="bg-BG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анкетно проучване сред 208 педагогически специалисти в предучилищното и училищното образование</a:t>
            </a:r>
          </a:p>
          <a:p>
            <a:pPr marL="21590">
              <a:lnSpc>
                <a:spcPct val="90000"/>
              </a:lnSpc>
            </a:pPr>
            <a:r>
              <a:rPr lang="bg-BG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анкетно проучване сред 150 служители в организации за социална работа от различен тип (социални услуги в общността, социални услуги от резидентен тип, ДСП, ОЗД, и др.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bg-BG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Реализирани публикации  с междинни резултати от проекта: 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между образователната и социалната система при работа с деца в риск през погледа на педагогическите специалисти, В: Управление и образование, том 16 (1) 2020, Бургас – извадка от 90 респоднета</a:t>
            </a:r>
          </a:p>
          <a:p>
            <a:pPr algn="just">
              <a:lnSpc>
                <a:spcPct val="90000"/>
              </a:lnSpc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Взаимодействието между образователната система и системата за социална работа през погледа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социалните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работници</a:t>
            </a:r>
            <a:r>
              <a:rPr lang="en-US" sz="16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160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bg-BG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заимодействие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образовательной системы и системы социальной работы глазами социальных работников), сборник с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конференция,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организирана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Тулския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държавен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педагогически университет «Лев Николаевич Толстой» на тема «Университета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ХХ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век: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измерения» (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«Университет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XXI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века: научное измерение»); -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извадка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от 62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респонденти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Планирани публикации: 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ru-RU" sz="16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Пресечни точки между образованието и социалните дейности в работата с деца в риск – перспективата на педагогическите специалисти – списание Образование и саморазвитие на </a:t>
            </a:r>
            <a:r>
              <a:rPr lang="ru-RU" sz="1600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Казанския</a:t>
            </a:r>
            <a:r>
              <a:rPr lang="ru-RU" sz="16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държавен</a:t>
            </a:r>
            <a:r>
              <a:rPr lang="ru-RU" sz="16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университет </a:t>
            </a:r>
            <a:r>
              <a:rPr lang="ru-RU" sz="1600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Русия</a:t>
            </a:r>
            <a:endParaRPr lang="ru-RU" sz="16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Образование по </a:t>
            </a:r>
            <a:r>
              <a:rPr lang="ru-RU" sz="16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правата</a:t>
            </a:r>
            <a:r>
              <a:rPr lang="ru-RU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човека</a:t>
            </a:r>
            <a:r>
              <a:rPr lang="ru-RU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16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детето</a:t>
            </a:r>
            <a:r>
              <a:rPr lang="ru-RU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16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работата</a:t>
            </a:r>
            <a:r>
              <a:rPr lang="ru-RU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с </a:t>
            </a:r>
            <a:r>
              <a:rPr lang="ru-RU" sz="16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деца</a:t>
            </a:r>
            <a:r>
              <a:rPr lang="ru-RU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в риск – </a:t>
            </a:r>
            <a:r>
              <a:rPr lang="ru-RU" sz="16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колективна</a:t>
            </a:r>
            <a:r>
              <a:rPr lang="ru-RU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монография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bg-BG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247751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4AA48A-ED4E-4AC2-B991-69FA28637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750" y="1072609"/>
            <a:ext cx="3308255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bg-BG" sz="3600" dirty="0">
                <a:solidFill>
                  <a:schemeClr val="tx2"/>
                </a:solidFill>
              </a:rPr>
              <a:t>Основни изводи от емпиричното проучване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780C243-6807-4457-9A76-E21152D11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406" y="98474"/>
            <a:ext cx="7338840" cy="67595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Педагогическите специалисти категорично отчитат, че работата им в училище/детска градина все по-често ги изправя пред редица проблеми, които са извън чисто преподавателските им функции</a:t>
            </a:r>
          </a:p>
          <a:p>
            <a:pPr>
              <a:lnSpc>
                <a:spcPct val="90000"/>
              </a:lnSpc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 по-често се случва учителите, освен педагогически и възпитателни функции, да упражняват помагащи дейности с цел подобряване на социалната ситуация в живота на даден ученик.</a:t>
            </a:r>
          </a:p>
          <a:p>
            <a:pPr>
              <a:lnSpc>
                <a:spcPct val="90000"/>
              </a:lnSpc>
            </a:pPr>
            <a:r>
              <a:rPr lang="ru-RU" sz="1800" dirty="0">
                <a:latin typeface="Times New Roman" panose="02020603050405020304" pitchFamily="18" charset="0"/>
              </a:rPr>
              <a:t>И педагогическите специалисти, и социалните работници в голямата си част подкрепят идеята за назначаване на социален работник/социален педагог в училище</a:t>
            </a:r>
          </a:p>
          <a:p>
            <a:pPr>
              <a:lnSpc>
                <a:spcPct val="90000"/>
              </a:lnSpc>
            </a:pPr>
            <a:r>
              <a:rPr lang="ru-RU" sz="1800" dirty="0">
                <a:latin typeface="Times New Roman" panose="02020603050405020304" pitchFamily="18" charset="0"/>
              </a:rPr>
              <a:t>Взаимодействието между образователната система и системата за социална работа е по-скоро фрагментарно, по заявка на педагогическите специалисти, основно в «тежки случаи», според тях.</a:t>
            </a:r>
          </a:p>
          <a:p>
            <a:pPr>
              <a:lnSpc>
                <a:spcPct val="90000"/>
              </a:lnSpc>
            </a:pPr>
            <a:r>
              <a:rPr lang="ru-RU" sz="1800" dirty="0">
                <a:latin typeface="Times New Roman" panose="02020603050405020304" pitchFamily="18" charset="0"/>
              </a:rPr>
              <a:t>И от «двете страни на барикадата» съществува нагласата, че подобряването на взаимодействието следва да дойде чрез промяна в нагласата и поведението на отстрещната страна. Макар да декларират относително добро партньорство, споделените мнения и от социални работници, и от педагози разкриват, че е налице «прехвърляне на отговорност» и липсва ясно регламентиране на параметрите на тяхното взаимодействие.</a:t>
            </a:r>
          </a:p>
          <a:p>
            <a:pPr>
              <a:lnSpc>
                <a:spcPct val="90000"/>
              </a:lnSpc>
            </a:pP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188828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F56A0-C191-4806-8568-6C3B18A8A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750" y="2090736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4000" dirty="0"/>
              <a:t>БЛАГОДАРЯ ЗА ВНИМАНИЕТО</a:t>
            </a:r>
          </a:p>
        </p:txBody>
      </p:sp>
    </p:spTree>
    <p:extLst>
      <p:ext uri="{BB962C8B-B14F-4D97-AF65-F5344CB8AC3E}">
        <p14:creationId xmlns:p14="http://schemas.microsoft.com/office/powerpoint/2010/main" val="413998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714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Parallax</vt:lpstr>
      <vt:lpstr>ВЗАИМОДЕЙСТВИЕ МЕЖДУ ОБРАЗОВАТЕЛНИТЕ ИНСТИТУЦИИ И ИНСТИТУЦИИТЕ ЗА СОЦИАЛНА РАБОТА – СЪСТОЯНИЕ, ПРОБЛЕМИ, ПЕРСПЕКТИВИ </vt:lpstr>
      <vt:lpstr>Основни параметри на проектното предложение</vt:lpstr>
      <vt:lpstr>Изследователски методи и процедури</vt:lpstr>
      <vt:lpstr>Резултати </vt:lpstr>
      <vt:lpstr>Основни изводи от емпиричното проучване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МЕЖДУ ОБРАЗОВАТЕЛНИТЕ ИНСТИТУЦИИ И ИНСТИТУЦИИТЕ ЗА СОЦИАЛНА РАБОТА – СЪСТОЯНИЕ, ПРОБЛЕМИ, ПЕРСПЕКТИВИ </dc:title>
  <dc:creator>Yonka Parvanova</dc:creator>
  <cp:lastModifiedBy>Йонка Първанова</cp:lastModifiedBy>
  <cp:revision>11</cp:revision>
  <dcterms:created xsi:type="dcterms:W3CDTF">2020-11-25T05:04:55Z</dcterms:created>
  <dcterms:modified xsi:type="dcterms:W3CDTF">2020-12-22T09:49:37Z</dcterms:modified>
</cp:coreProperties>
</file>